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62" r:id="rId7"/>
    <p:sldId id="263" r:id="rId8"/>
    <p:sldId id="264" r:id="rId9"/>
    <p:sldId id="265" r:id="rId10"/>
    <p:sldId id="266" r:id="rId11"/>
    <p:sldId id="267" r:id="rId12"/>
    <p:sldId id="268" r:id="rId13"/>
    <p:sldId id="269" r:id="rId14"/>
    <p:sldId id="270" r:id="rId15"/>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062"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85093E59-6CFA-4086-8CF3-F71A36746EE5}" type="datetimeFigureOut">
              <a:rPr lang="nl-NL" smtClean="0"/>
              <a:t>31-3-2019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7DD5C4C-9876-4C84-9C77-D823F04EB5FC}" type="slidenum">
              <a:rPr lang="nl-NL" smtClean="0"/>
              <a:t>‹nr.›</a:t>
            </a:fld>
            <a:endParaRPr lang="nl-NL"/>
          </a:p>
        </p:txBody>
      </p:sp>
    </p:spTree>
    <p:extLst>
      <p:ext uri="{BB962C8B-B14F-4D97-AF65-F5344CB8AC3E}">
        <p14:creationId xmlns:p14="http://schemas.microsoft.com/office/powerpoint/2010/main" val="3743080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85093E59-6CFA-4086-8CF3-F71A36746EE5}" type="datetimeFigureOut">
              <a:rPr lang="nl-NL" smtClean="0"/>
              <a:t>31-3-2019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7DD5C4C-9876-4C84-9C77-D823F04EB5FC}" type="slidenum">
              <a:rPr lang="nl-NL" smtClean="0"/>
              <a:t>‹nr.›</a:t>
            </a:fld>
            <a:endParaRPr lang="nl-NL"/>
          </a:p>
        </p:txBody>
      </p:sp>
    </p:spTree>
    <p:extLst>
      <p:ext uri="{BB962C8B-B14F-4D97-AF65-F5344CB8AC3E}">
        <p14:creationId xmlns:p14="http://schemas.microsoft.com/office/powerpoint/2010/main" val="30635913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85093E59-6CFA-4086-8CF3-F71A36746EE5}" type="datetimeFigureOut">
              <a:rPr lang="nl-NL" smtClean="0"/>
              <a:t>31-3-2019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7DD5C4C-9876-4C84-9C77-D823F04EB5FC}" type="slidenum">
              <a:rPr lang="nl-NL" smtClean="0"/>
              <a:t>‹nr.›</a:t>
            </a:fld>
            <a:endParaRPr lang="nl-NL"/>
          </a:p>
        </p:txBody>
      </p:sp>
    </p:spTree>
    <p:extLst>
      <p:ext uri="{BB962C8B-B14F-4D97-AF65-F5344CB8AC3E}">
        <p14:creationId xmlns:p14="http://schemas.microsoft.com/office/powerpoint/2010/main" val="2101418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85093E59-6CFA-4086-8CF3-F71A36746EE5}" type="datetimeFigureOut">
              <a:rPr lang="nl-NL" smtClean="0"/>
              <a:t>31-3-2019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7DD5C4C-9876-4C84-9C77-D823F04EB5FC}" type="slidenum">
              <a:rPr lang="nl-NL" smtClean="0"/>
              <a:t>‹nr.›</a:t>
            </a:fld>
            <a:endParaRPr lang="nl-NL"/>
          </a:p>
        </p:txBody>
      </p:sp>
    </p:spTree>
    <p:extLst>
      <p:ext uri="{BB962C8B-B14F-4D97-AF65-F5344CB8AC3E}">
        <p14:creationId xmlns:p14="http://schemas.microsoft.com/office/powerpoint/2010/main" val="36365239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85093E59-6CFA-4086-8CF3-F71A36746EE5}" type="datetimeFigureOut">
              <a:rPr lang="nl-NL" smtClean="0"/>
              <a:t>31-3-2019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7DD5C4C-9876-4C84-9C77-D823F04EB5FC}" type="slidenum">
              <a:rPr lang="nl-NL" smtClean="0"/>
              <a:t>‹nr.›</a:t>
            </a:fld>
            <a:endParaRPr lang="nl-NL"/>
          </a:p>
        </p:txBody>
      </p:sp>
    </p:spTree>
    <p:extLst>
      <p:ext uri="{BB962C8B-B14F-4D97-AF65-F5344CB8AC3E}">
        <p14:creationId xmlns:p14="http://schemas.microsoft.com/office/powerpoint/2010/main" val="1040900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85093E59-6CFA-4086-8CF3-F71A36746EE5}" type="datetimeFigureOut">
              <a:rPr lang="nl-NL" smtClean="0"/>
              <a:t>31-3-2019</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77DD5C4C-9876-4C84-9C77-D823F04EB5FC}" type="slidenum">
              <a:rPr lang="nl-NL" smtClean="0"/>
              <a:t>‹nr.›</a:t>
            </a:fld>
            <a:endParaRPr lang="nl-NL"/>
          </a:p>
        </p:txBody>
      </p:sp>
    </p:spTree>
    <p:extLst>
      <p:ext uri="{BB962C8B-B14F-4D97-AF65-F5344CB8AC3E}">
        <p14:creationId xmlns:p14="http://schemas.microsoft.com/office/powerpoint/2010/main" val="1257936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85093E59-6CFA-4086-8CF3-F71A36746EE5}" type="datetimeFigureOut">
              <a:rPr lang="nl-NL" smtClean="0"/>
              <a:t>31-3-2019</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77DD5C4C-9876-4C84-9C77-D823F04EB5FC}" type="slidenum">
              <a:rPr lang="nl-NL" smtClean="0"/>
              <a:t>‹nr.›</a:t>
            </a:fld>
            <a:endParaRPr lang="nl-NL"/>
          </a:p>
        </p:txBody>
      </p:sp>
    </p:spTree>
    <p:extLst>
      <p:ext uri="{BB962C8B-B14F-4D97-AF65-F5344CB8AC3E}">
        <p14:creationId xmlns:p14="http://schemas.microsoft.com/office/powerpoint/2010/main" val="41141167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85093E59-6CFA-4086-8CF3-F71A36746EE5}" type="datetimeFigureOut">
              <a:rPr lang="nl-NL" smtClean="0"/>
              <a:t>31-3-2019</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77DD5C4C-9876-4C84-9C77-D823F04EB5FC}" type="slidenum">
              <a:rPr lang="nl-NL" smtClean="0"/>
              <a:t>‹nr.›</a:t>
            </a:fld>
            <a:endParaRPr lang="nl-NL"/>
          </a:p>
        </p:txBody>
      </p:sp>
    </p:spTree>
    <p:extLst>
      <p:ext uri="{BB962C8B-B14F-4D97-AF65-F5344CB8AC3E}">
        <p14:creationId xmlns:p14="http://schemas.microsoft.com/office/powerpoint/2010/main" val="41699862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85093E59-6CFA-4086-8CF3-F71A36746EE5}" type="datetimeFigureOut">
              <a:rPr lang="nl-NL" smtClean="0"/>
              <a:t>31-3-2019</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77DD5C4C-9876-4C84-9C77-D823F04EB5FC}" type="slidenum">
              <a:rPr lang="nl-NL" smtClean="0"/>
              <a:t>‹nr.›</a:t>
            </a:fld>
            <a:endParaRPr lang="nl-NL"/>
          </a:p>
        </p:txBody>
      </p:sp>
    </p:spTree>
    <p:extLst>
      <p:ext uri="{BB962C8B-B14F-4D97-AF65-F5344CB8AC3E}">
        <p14:creationId xmlns:p14="http://schemas.microsoft.com/office/powerpoint/2010/main" val="3963848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85093E59-6CFA-4086-8CF3-F71A36746EE5}" type="datetimeFigureOut">
              <a:rPr lang="nl-NL" smtClean="0"/>
              <a:t>31-3-2019</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77DD5C4C-9876-4C84-9C77-D823F04EB5FC}" type="slidenum">
              <a:rPr lang="nl-NL" smtClean="0"/>
              <a:t>‹nr.›</a:t>
            </a:fld>
            <a:endParaRPr lang="nl-NL"/>
          </a:p>
        </p:txBody>
      </p:sp>
    </p:spTree>
    <p:extLst>
      <p:ext uri="{BB962C8B-B14F-4D97-AF65-F5344CB8AC3E}">
        <p14:creationId xmlns:p14="http://schemas.microsoft.com/office/powerpoint/2010/main" val="19845424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85093E59-6CFA-4086-8CF3-F71A36746EE5}" type="datetimeFigureOut">
              <a:rPr lang="nl-NL" smtClean="0"/>
              <a:t>31-3-2019</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77DD5C4C-9876-4C84-9C77-D823F04EB5FC}" type="slidenum">
              <a:rPr lang="nl-NL" smtClean="0"/>
              <a:t>‹nr.›</a:t>
            </a:fld>
            <a:endParaRPr lang="nl-NL"/>
          </a:p>
        </p:txBody>
      </p:sp>
    </p:spTree>
    <p:extLst>
      <p:ext uri="{BB962C8B-B14F-4D97-AF65-F5344CB8AC3E}">
        <p14:creationId xmlns:p14="http://schemas.microsoft.com/office/powerpoint/2010/main" val="30230527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093E59-6CFA-4086-8CF3-F71A36746EE5}" type="datetimeFigureOut">
              <a:rPr lang="nl-NL" smtClean="0"/>
              <a:t>31-3-2019</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DD5C4C-9876-4C84-9C77-D823F04EB5FC}" type="slidenum">
              <a:rPr lang="nl-NL" smtClean="0"/>
              <a:t>‹nr.›</a:t>
            </a:fld>
            <a:endParaRPr lang="nl-NL"/>
          </a:p>
        </p:txBody>
      </p:sp>
    </p:spTree>
    <p:extLst>
      <p:ext uri="{BB962C8B-B14F-4D97-AF65-F5344CB8AC3E}">
        <p14:creationId xmlns:p14="http://schemas.microsoft.com/office/powerpoint/2010/main" val="23351931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royalbrinkman.nl/kennisbank-gewasverzorging/gebreksverschijnselen-planten"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Gebreken bij overschot of tekortkomingen</a:t>
            </a:r>
            <a:endParaRPr lang="nl-NL" dirty="0"/>
          </a:p>
        </p:txBody>
      </p:sp>
      <p:sp>
        <p:nvSpPr>
          <p:cNvPr id="3" name="Ondertitel 2"/>
          <p:cNvSpPr>
            <a:spLocks noGrp="1"/>
          </p:cNvSpPr>
          <p:nvPr>
            <p:ph type="subTitle" idx="1"/>
          </p:nvPr>
        </p:nvSpPr>
        <p:spPr/>
        <p:txBody>
          <a:bodyPr/>
          <a:lstStyle/>
          <a:p>
            <a:endParaRPr lang="nl-NL" dirty="0"/>
          </a:p>
        </p:txBody>
      </p:sp>
    </p:spTree>
    <p:extLst>
      <p:ext uri="{BB962C8B-B14F-4D97-AF65-F5344CB8AC3E}">
        <p14:creationId xmlns:p14="http://schemas.microsoft.com/office/powerpoint/2010/main" val="7961147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Stikstof (N) en Zwavel (S)</a:t>
            </a:r>
            <a:endParaRPr lang="nl-NL" dirty="0"/>
          </a:p>
        </p:txBody>
      </p:sp>
      <p:sp>
        <p:nvSpPr>
          <p:cNvPr id="3" name="Tijdelijke aanduiding voor inhoud 2"/>
          <p:cNvSpPr>
            <a:spLocks noGrp="1"/>
          </p:cNvSpPr>
          <p:nvPr>
            <p:ph idx="1"/>
          </p:nvPr>
        </p:nvSpPr>
        <p:spPr/>
        <p:txBody>
          <a:bodyPr/>
          <a:lstStyle/>
          <a:p>
            <a:r>
              <a:rPr lang="nl-NL" dirty="0" smtClean="0"/>
              <a:t>Stikstof en zwavel spelen een belangrijke rol bij de stofwisseling van de plant en bij het aanmaken van eiwitten en bladgroen. Het stimuleert de vegetatieve ontwikkeling van de plant. </a:t>
            </a:r>
            <a:endParaRPr lang="nl-NL" dirty="0"/>
          </a:p>
        </p:txBody>
      </p:sp>
    </p:spTree>
    <p:extLst>
      <p:ext uri="{BB962C8B-B14F-4D97-AF65-F5344CB8AC3E}">
        <p14:creationId xmlns:p14="http://schemas.microsoft.com/office/powerpoint/2010/main" val="15452072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dirty="0"/>
          </a:p>
        </p:txBody>
      </p:sp>
      <p:sp>
        <p:nvSpPr>
          <p:cNvPr id="3" name="Tijdelijke aanduiding voor inhoud 2"/>
          <p:cNvSpPr>
            <a:spLocks noGrp="1"/>
          </p:cNvSpPr>
          <p:nvPr>
            <p:ph idx="1"/>
          </p:nvPr>
        </p:nvSpPr>
        <p:spPr/>
        <p:txBody>
          <a:bodyPr>
            <a:normAutofit/>
          </a:bodyPr>
          <a:lstStyle/>
          <a:p>
            <a:pPr marL="0" indent="0">
              <a:buNone/>
            </a:pPr>
            <a:r>
              <a:rPr lang="nl-NL" dirty="0" smtClean="0"/>
              <a:t>Tekort</a:t>
            </a:r>
          </a:p>
          <a:p>
            <a:r>
              <a:rPr lang="nl-NL" dirty="0" smtClean="0"/>
              <a:t>Een te laag gehalte aan stikstof en zwavel laat het gehele blad – dus ook de nerven – van de plant geel verkleuren. Dit gebeurt als eerste bij de oudere bladeren. De wortels gaan hierdoor juist wel sterk groeien. </a:t>
            </a:r>
          </a:p>
          <a:p>
            <a:endParaRPr lang="nl-NL" dirty="0" smtClean="0"/>
          </a:p>
          <a:p>
            <a:endParaRPr lang="nl-NL"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32040" y="476672"/>
            <a:ext cx="2476500" cy="163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143974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err="1" smtClean="0"/>
              <a:t>Ijzer</a:t>
            </a:r>
            <a:r>
              <a:rPr lang="nl-NL" dirty="0" smtClean="0"/>
              <a:t> (Fe)</a:t>
            </a:r>
            <a:endParaRPr lang="nl-NL" dirty="0"/>
          </a:p>
        </p:txBody>
      </p:sp>
      <p:sp>
        <p:nvSpPr>
          <p:cNvPr id="3" name="Tijdelijke aanduiding voor inhoud 2"/>
          <p:cNvSpPr>
            <a:spLocks noGrp="1"/>
          </p:cNvSpPr>
          <p:nvPr>
            <p:ph idx="1"/>
          </p:nvPr>
        </p:nvSpPr>
        <p:spPr/>
        <p:txBody>
          <a:bodyPr/>
          <a:lstStyle/>
          <a:p>
            <a:r>
              <a:rPr lang="nl-NL" dirty="0" smtClean="0"/>
              <a:t>IJzer zorgt ervoor dat een plant bladgroen kan aanmaken, waardoor er fotosynthese kan plaatsvinden. </a:t>
            </a:r>
            <a:endParaRPr lang="nl-NL" dirty="0"/>
          </a:p>
        </p:txBody>
      </p:sp>
    </p:spTree>
    <p:extLst>
      <p:ext uri="{BB962C8B-B14F-4D97-AF65-F5344CB8AC3E}">
        <p14:creationId xmlns:p14="http://schemas.microsoft.com/office/powerpoint/2010/main" val="6406084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dirty="0"/>
          </a:p>
        </p:txBody>
      </p:sp>
      <p:sp>
        <p:nvSpPr>
          <p:cNvPr id="3" name="Tijdelijke aanduiding voor inhoud 2"/>
          <p:cNvSpPr>
            <a:spLocks noGrp="1"/>
          </p:cNvSpPr>
          <p:nvPr>
            <p:ph idx="1"/>
          </p:nvPr>
        </p:nvSpPr>
        <p:spPr/>
        <p:txBody>
          <a:bodyPr/>
          <a:lstStyle/>
          <a:p>
            <a:pPr marL="0" indent="0">
              <a:buNone/>
            </a:pPr>
            <a:r>
              <a:rPr lang="nl-NL" dirty="0" smtClean="0"/>
              <a:t>Tekort</a:t>
            </a:r>
          </a:p>
          <a:p>
            <a:r>
              <a:rPr lang="nl-NL" dirty="0" smtClean="0"/>
              <a:t>Een te laag gehalte aan ijzer zorgt voor afbraak van het bladgroen in de jongste bladeren in de kop van de plant. Hierdoor worden de bladeren van de plant steeds lichter: in eerste instantie lichtgroen, maar soms ook geel of zelfs wit. De nerven van het blad blijven wel groen.</a:t>
            </a:r>
            <a:endParaRPr lang="nl-NL"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92893" y="548680"/>
            <a:ext cx="2476500" cy="163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414804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r>
              <a:rPr lang="nl-NL" dirty="0" smtClean="0"/>
              <a:t>Meer info over spore elementen</a:t>
            </a:r>
          </a:p>
          <a:p>
            <a:endParaRPr lang="nl-NL" dirty="0"/>
          </a:p>
          <a:p>
            <a:r>
              <a:rPr lang="nl-NL" dirty="0" smtClean="0">
                <a:hlinkClick r:id="rId2"/>
              </a:rPr>
              <a:t>https://royalbrinkman.nl/kennisbank-gewasverzorging/gebreksverschijnselen-planten</a:t>
            </a:r>
            <a:endParaRPr lang="nl-NL" dirty="0" smtClean="0"/>
          </a:p>
          <a:p>
            <a:endParaRPr lang="nl-NL" dirty="0"/>
          </a:p>
          <a:p>
            <a:endParaRPr lang="nl-NL" dirty="0"/>
          </a:p>
        </p:txBody>
      </p:sp>
    </p:spTree>
    <p:extLst>
      <p:ext uri="{BB962C8B-B14F-4D97-AF65-F5344CB8AC3E}">
        <p14:creationId xmlns:p14="http://schemas.microsoft.com/office/powerpoint/2010/main" val="1034693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dirty="0"/>
          </a:p>
        </p:txBody>
      </p:sp>
      <p:sp>
        <p:nvSpPr>
          <p:cNvPr id="3" name="Tijdelijke aanduiding voor inhoud 2"/>
          <p:cNvSpPr>
            <a:spLocks noGrp="1"/>
          </p:cNvSpPr>
          <p:nvPr>
            <p:ph idx="1"/>
          </p:nvPr>
        </p:nvSpPr>
        <p:spPr/>
        <p:txBody>
          <a:bodyPr>
            <a:normAutofit lnSpcReduction="10000"/>
          </a:bodyPr>
          <a:lstStyle/>
          <a:p>
            <a:r>
              <a:rPr lang="nl-NL" dirty="0" smtClean="0"/>
              <a:t>Plantenwortels kunnen voedingselementen alleen opnemen als ze zijn opgelost in het water in de grond of in het substraat. </a:t>
            </a:r>
          </a:p>
          <a:p>
            <a:r>
              <a:rPr lang="nl-NL" dirty="0" smtClean="0"/>
              <a:t>Verschillende factoren – zoals de zuurgraad van het gewas – kunnen voor zorgen dat voedingselementen (zoals magnesium, calcium en de verschillende spoorelementen) niet goed oplossen en dus niet voldoende opgenomen worden door het gewas. </a:t>
            </a:r>
            <a:endParaRPr lang="nl-NL" dirty="0"/>
          </a:p>
        </p:txBody>
      </p:sp>
    </p:spTree>
    <p:extLst>
      <p:ext uri="{BB962C8B-B14F-4D97-AF65-F5344CB8AC3E}">
        <p14:creationId xmlns:p14="http://schemas.microsoft.com/office/powerpoint/2010/main" val="2539896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Kalium (K)</a:t>
            </a:r>
            <a:endParaRPr lang="nl-NL" dirty="0"/>
          </a:p>
        </p:txBody>
      </p:sp>
      <p:sp>
        <p:nvSpPr>
          <p:cNvPr id="3" name="Tijdelijke aanduiding voor inhoud 2"/>
          <p:cNvSpPr>
            <a:spLocks noGrp="1"/>
          </p:cNvSpPr>
          <p:nvPr>
            <p:ph idx="1"/>
          </p:nvPr>
        </p:nvSpPr>
        <p:spPr/>
        <p:txBody>
          <a:bodyPr>
            <a:normAutofit fontScale="77500" lnSpcReduction="20000"/>
          </a:bodyPr>
          <a:lstStyle/>
          <a:p>
            <a:r>
              <a:rPr lang="nl-NL" dirty="0" smtClean="0"/>
              <a:t>Kalium speelt een belangrijke rol bij interne processen in de plant. het zorgt voor het openen en sluiten van de huidmondjes. Ook geeft het de plantencellen stevigheid en structuur.</a:t>
            </a:r>
          </a:p>
          <a:p>
            <a:endParaRPr lang="nl-NL" dirty="0" smtClean="0"/>
          </a:p>
          <a:p>
            <a:pPr marL="0" indent="0">
              <a:buNone/>
            </a:pPr>
            <a:r>
              <a:rPr lang="nl-NL" dirty="0" smtClean="0"/>
              <a:t>Tekort</a:t>
            </a:r>
          </a:p>
          <a:p>
            <a:r>
              <a:rPr lang="nl-NL" dirty="0" smtClean="0"/>
              <a:t>Een te laag gehalte aan kalium heeft invloed op de vochthuishouding van een plant, bijvoorbeeld op de verdamping. Hierdoor gaat de plant slap hangen bij droge omstandigheden. Ook kan de rand van de bladeren kan hierdoor vergelen en afsterven. Dit gebeurt het eerst bij de oudere bladeren. Ook worden de stengels dunner en de bloemknoppen en/of vruchten kleiner. </a:t>
            </a:r>
          </a:p>
          <a:p>
            <a:endParaRPr lang="nl-NL" dirty="0" smtClean="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01517" y="116632"/>
            <a:ext cx="2257564" cy="14958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699578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Calcium (Ca)</a:t>
            </a:r>
            <a:endParaRPr lang="nl-NL" dirty="0"/>
          </a:p>
        </p:txBody>
      </p:sp>
      <p:sp>
        <p:nvSpPr>
          <p:cNvPr id="3" name="Tijdelijke aanduiding voor inhoud 2"/>
          <p:cNvSpPr>
            <a:spLocks noGrp="1"/>
          </p:cNvSpPr>
          <p:nvPr>
            <p:ph idx="1"/>
          </p:nvPr>
        </p:nvSpPr>
        <p:spPr/>
        <p:txBody>
          <a:bodyPr/>
          <a:lstStyle/>
          <a:p>
            <a:r>
              <a:rPr lang="nl-NL" dirty="0" smtClean="0"/>
              <a:t>Calcium is met name belangrijk voor het groeiproces van de plant. Het speelt een cruciale rol bij de celdeling en het verstevigt de celwanden en </a:t>
            </a:r>
            <a:r>
              <a:rPr lang="nl-NL" dirty="0" err="1" smtClean="0"/>
              <a:t>celmembramen</a:t>
            </a:r>
            <a:r>
              <a:rPr lang="nl-NL" dirty="0" smtClean="0"/>
              <a:t>, waardoor de plant stabiel wordt.</a:t>
            </a:r>
            <a:endParaRPr lang="nl-NL" dirty="0"/>
          </a:p>
        </p:txBody>
      </p:sp>
    </p:spTree>
    <p:extLst>
      <p:ext uri="{BB962C8B-B14F-4D97-AF65-F5344CB8AC3E}">
        <p14:creationId xmlns:p14="http://schemas.microsoft.com/office/powerpoint/2010/main" val="20065002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dirty="0"/>
          </a:p>
        </p:txBody>
      </p:sp>
      <p:sp>
        <p:nvSpPr>
          <p:cNvPr id="3" name="Tijdelijke aanduiding voor inhoud 2"/>
          <p:cNvSpPr>
            <a:spLocks noGrp="1"/>
          </p:cNvSpPr>
          <p:nvPr>
            <p:ph idx="1"/>
          </p:nvPr>
        </p:nvSpPr>
        <p:spPr/>
        <p:txBody>
          <a:bodyPr>
            <a:normAutofit fontScale="85000" lnSpcReduction="10000"/>
          </a:bodyPr>
          <a:lstStyle/>
          <a:p>
            <a:pPr marL="0" indent="0">
              <a:buNone/>
            </a:pPr>
            <a:r>
              <a:rPr lang="nl-NL" dirty="0" smtClean="0"/>
              <a:t>Tekort</a:t>
            </a:r>
          </a:p>
          <a:p>
            <a:r>
              <a:rPr lang="nl-NL" dirty="0" smtClean="0"/>
              <a:t>Calcium is gedurende de gehele groeicyclus van de plant belangrijk, maar de plant heeft de grootste behoefte aan dit element tijdens de celdeling en tijdens periodes van snelle of sterke groei.</a:t>
            </a:r>
          </a:p>
          <a:p>
            <a:endParaRPr lang="nl-NL" dirty="0" smtClean="0"/>
          </a:p>
          <a:p>
            <a:r>
              <a:rPr lang="nl-NL" dirty="0" smtClean="0"/>
              <a:t>Een te laag gehalte aan calcium uit zich voornamelijk in </a:t>
            </a:r>
            <a:r>
              <a:rPr lang="nl-NL" dirty="0" err="1" smtClean="0"/>
              <a:t>onvolgroeidheid</a:t>
            </a:r>
            <a:r>
              <a:rPr lang="nl-NL" dirty="0" smtClean="0"/>
              <a:t>, bijvoorbeeld kleine bloemen. Ook ontstaan er glazige plekken in jong blad, bloemen en vruchten en kunnen de bladranden afsterven.</a:t>
            </a:r>
            <a:endParaRPr lang="nl-NL"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2200" y="332656"/>
            <a:ext cx="2476500" cy="163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435293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Magnesium (Mg)</a:t>
            </a:r>
            <a:endParaRPr lang="nl-NL" dirty="0"/>
          </a:p>
        </p:txBody>
      </p:sp>
      <p:sp>
        <p:nvSpPr>
          <p:cNvPr id="3" name="Tijdelijke aanduiding voor inhoud 2"/>
          <p:cNvSpPr>
            <a:spLocks noGrp="1"/>
          </p:cNvSpPr>
          <p:nvPr>
            <p:ph idx="1"/>
          </p:nvPr>
        </p:nvSpPr>
        <p:spPr/>
        <p:txBody>
          <a:bodyPr/>
          <a:lstStyle/>
          <a:p>
            <a:r>
              <a:rPr lang="nl-NL" dirty="0" smtClean="0"/>
              <a:t>Magnesium is het belangrijkste element voor het vormen van bladgroen en is daarom absoluut onmisbaar voor planten. Het is ook een bouwsteen van enzymen en celwanden en zorgt zo voor stevigheid in de plant. </a:t>
            </a:r>
            <a:endParaRPr lang="nl-NL" dirty="0"/>
          </a:p>
        </p:txBody>
      </p:sp>
    </p:spTree>
    <p:extLst>
      <p:ext uri="{BB962C8B-B14F-4D97-AF65-F5344CB8AC3E}">
        <p14:creationId xmlns:p14="http://schemas.microsoft.com/office/powerpoint/2010/main" val="8875100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dirty="0"/>
          </a:p>
        </p:txBody>
      </p:sp>
      <p:sp>
        <p:nvSpPr>
          <p:cNvPr id="3" name="Tijdelijke aanduiding voor inhoud 2"/>
          <p:cNvSpPr>
            <a:spLocks noGrp="1"/>
          </p:cNvSpPr>
          <p:nvPr>
            <p:ph idx="1"/>
          </p:nvPr>
        </p:nvSpPr>
        <p:spPr/>
        <p:txBody>
          <a:bodyPr>
            <a:normAutofit fontScale="92500"/>
          </a:bodyPr>
          <a:lstStyle/>
          <a:p>
            <a:pPr marL="0" indent="0">
              <a:buNone/>
            </a:pPr>
            <a:r>
              <a:rPr lang="nl-NL" dirty="0" smtClean="0"/>
              <a:t>Tekort</a:t>
            </a:r>
          </a:p>
          <a:p>
            <a:r>
              <a:rPr lang="nl-NL" dirty="0" smtClean="0"/>
              <a:t>Een te laag gehalte aan magnesium zorgt voor een minder snelle aanmaak van bladgroen en voor een snellere afbraak van bladgroen in de oude bladeren, waardoor de bladeren vergelen tussen de nerven. Wanneer het gebrek doorzet, kleuren ook de jonge bladeren geel. Vaak ontstaat een magnesiumgebrek door een teveel aan kalium en/of calcium. </a:t>
            </a:r>
            <a:endParaRPr lang="nl-NL"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32040" y="332656"/>
            <a:ext cx="2476500" cy="163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771807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Fosfor (P)</a:t>
            </a:r>
            <a:endParaRPr lang="nl-NL" dirty="0"/>
          </a:p>
        </p:txBody>
      </p:sp>
      <p:sp>
        <p:nvSpPr>
          <p:cNvPr id="3" name="Tijdelijke aanduiding voor inhoud 2"/>
          <p:cNvSpPr>
            <a:spLocks noGrp="1"/>
          </p:cNvSpPr>
          <p:nvPr>
            <p:ph idx="1"/>
          </p:nvPr>
        </p:nvSpPr>
        <p:spPr/>
        <p:txBody>
          <a:bodyPr/>
          <a:lstStyle/>
          <a:p>
            <a:r>
              <a:rPr lang="nl-NL" dirty="0" smtClean="0"/>
              <a:t>Fosfor is belangrijk voor het energietransport in de cellen van een plant. Dit element is daarom van belang voor de vorming van wortels, knoppen, bloemen en zaden. Verder stimuleert fosfor de wortelgroei.</a:t>
            </a:r>
            <a:endParaRPr lang="nl-NL" dirty="0"/>
          </a:p>
        </p:txBody>
      </p:sp>
    </p:spTree>
    <p:extLst>
      <p:ext uri="{BB962C8B-B14F-4D97-AF65-F5344CB8AC3E}">
        <p14:creationId xmlns:p14="http://schemas.microsoft.com/office/powerpoint/2010/main" val="10576237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dirty="0"/>
          </a:p>
        </p:txBody>
      </p:sp>
      <p:sp>
        <p:nvSpPr>
          <p:cNvPr id="3" name="Tijdelijke aanduiding voor inhoud 2"/>
          <p:cNvSpPr>
            <a:spLocks noGrp="1"/>
          </p:cNvSpPr>
          <p:nvPr>
            <p:ph idx="1"/>
          </p:nvPr>
        </p:nvSpPr>
        <p:spPr/>
        <p:txBody>
          <a:bodyPr/>
          <a:lstStyle/>
          <a:p>
            <a:pPr marL="0" indent="0">
              <a:buNone/>
            </a:pPr>
            <a:r>
              <a:rPr lang="nl-NL" dirty="0" smtClean="0"/>
              <a:t>Tekort</a:t>
            </a:r>
          </a:p>
          <a:p>
            <a:r>
              <a:rPr lang="nl-NL" dirty="0" smtClean="0"/>
              <a:t>Een te laag gehalte aan fosfor zorgt ervoor dat de oudere bladeren donker(paars) van kleur worden. Ook maakt de plant minder wortels aan en de aangemaakte wortels ontwikkelen zich minder goed. </a:t>
            </a:r>
            <a:endParaRPr lang="nl-NL"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36096" y="476672"/>
            <a:ext cx="2476500" cy="163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00667013"/>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TotalTime>
  <Words>612</Words>
  <Application>Microsoft Office PowerPoint</Application>
  <PresentationFormat>Diavoorstelling (4:3)</PresentationFormat>
  <Paragraphs>33</Paragraphs>
  <Slides>14</Slides>
  <Notes>0</Notes>
  <HiddenSlides>0</HiddenSlides>
  <MMClips>0</MMClips>
  <ScaleCrop>false</ScaleCrop>
  <HeadingPairs>
    <vt:vector size="4" baseType="variant">
      <vt:variant>
        <vt:lpstr>Thema</vt:lpstr>
      </vt:variant>
      <vt:variant>
        <vt:i4>1</vt:i4>
      </vt:variant>
      <vt:variant>
        <vt:lpstr>Diatitels</vt:lpstr>
      </vt:variant>
      <vt:variant>
        <vt:i4>14</vt:i4>
      </vt:variant>
    </vt:vector>
  </HeadingPairs>
  <TitlesOfParts>
    <vt:vector size="15" baseType="lpstr">
      <vt:lpstr>Kantoorthema</vt:lpstr>
      <vt:lpstr>Gebreken bij overschot of tekortkomingen</vt:lpstr>
      <vt:lpstr>PowerPoint-presentatie</vt:lpstr>
      <vt:lpstr>Kalium (K)</vt:lpstr>
      <vt:lpstr>Calcium (Ca)</vt:lpstr>
      <vt:lpstr>PowerPoint-presentatie</vt:lpstr>
      <vt:lpstr>Magnesium (Mg)</vt:lpstr>
      <vt:lpstr>PowerPoint-presentatie</vt:lpstr>
      <vt:lpstr>Fosfor (P)</vt:lpstr>
      <vt:lpstr>PowerPoint-presentatie</vt:lpstr>
      <vt:lpstr>Stikstof (N) en Zwavel (S)</vt:lpstr>
      <vt:lpstr>PowerPoint-presentatie</vt:lpstr>
      <vt:lpstr>Ijzer (Fe)</vt:lpstr>
      <vt:lpstr>PowerPoint-presentatie</vt:lpstr>
      <vt:lpstr>PowerPoint-presentatie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Gebreken bij overschot of tekortkomingen</dc:title>
  <dc:creator>admin</dc:creator>
  <cp:lastModifiedBy>admin</cp:lastModifiedBy>
  <cp:revision>3</cp:revision>
  <dcterms:created xsi:type="dcterms:W3CDTF">2019-03-31T11:48:05Z</dcterms:created>
  <dcterms:modified xsi:type="dcterms:W3CDTF">2019-03-31T12:08:41Z</dcterms:modified>
</cp:coreProperties>
</file>